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82" r:id="rId7"/>
    <p:sldId id="280" r:id="rId8"/>
    <p:sldId id="28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9" r:id="rId22"/>
    <p:sldId id="275" r:id="rId23"/>
    <p:sldId id="277" r:id="rId24"/>
    <p:sldId id="278" r:id="rId25"/>
    <p:sldId id="27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328" autoAdjust="0"/>
  </p:normalViewPr>
  <p:slideViewPr>
    <p:cSldViewPr snapToGrid="0">
      <p:cViewPr varScale="1">
        <p:scale>
          <a:sx n="103" d="100"/>
          <a:sy n="103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AA8C-6EB1-4B4A-BAD4-A7A7AA565022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3F64-95D2-443E-B34A-8E284FE76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416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AA8C-6EB1-4B4A-BAD4-A7A7AA565022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3F64-95D2-443E-B34A-8E284FE76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967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AA8C-6EB1-4B4A-BAD4-A7A7AA565022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3F64-95D2-443E-B34A-8E284FE76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770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AA8C-6EB1-4B4A-BAD4-A7A7AA565022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3F64-95D2-443E-B34A-8E284FE76C8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0361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AA8C-6EB1-4B4A-BAD4-A7A7AA565022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3F64-95D2-443E-B34A-8E284FE76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278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AA8C-6EB1-4B4A-BAD4-A7A7AA565022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3F64-95D2-443E-B34A-8E284FE76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68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AA8C-6EB1-4B4A-BAD4-A7A7AA565022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3F64-95D2-443E-B34A-8E284FE76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588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AA8C-6EB1-4B4A-BAD4-A7A7AA565022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3F64-95D2-443E-B34A-8E284FE76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151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AA8C-6EB1-4B4A-BAD4-A7A7AA565022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3F64-95D2-443E-B34A-8E284FE76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315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AA8C-6EB1-4B4A-BAD4-A7A7AA565022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3F64-95D2-443E-B34A-8E284FE76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99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AA8C-6EB1-4B4A-BAD4-A7A7AA565022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3F64-95D2-443E-B34A-8E284FE76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01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AA8C-6EB1-4B4A-BAD4-A7A7AA565022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3F64-95D2-443E-B34A-8E284FE76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663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AA8C-6EB1-4B4A-BAD4-A7A7AA565022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3F64-95D2-443E-B34A-8E284FE76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70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AA8C-6EB1-4B4A-BAD4-A7A7AA565022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3F64-95D2-443E-B34A-8E284FE76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748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AA8C-6EB1-4B4A-BAD4-A7A7AA565022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3F64-95D2-443E-B34A-8E284FE76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35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AA8C-6EB1-4B4A-BAD4-A7A7AA565022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3F64-95D2-443E-B34A-8E284FE76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082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AA8C-6EB1-4B4A-BAD4-A7A7AA565022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3F64-95D2-443E-B34A-8E284FE76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918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37AAA8C-6EB1-4B4A-BAD4-A7A7AA565022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53F64-95D2-443E-B34A-8E284FE76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3165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5854" y="110835"/>
            <a:ext cx="11055927" cy="6525491"/>
          </a:xfrm>
        </p:spPr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К 80-летию</a:t>
            </a:r>
            <a:b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освобождения Ленинграда от фашистской блокады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328" y="300308"/>
            <a:ext cx="5292436" cy="307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80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" b="2947"/>
          <a:stretch>
            <a:fillRect/>
          </a:stretch>
        </p:blipFill>
        <p:spPr>
          <a:xfrm>
            <a:off x="4862946" y="103908"/>
            <a:ext cx="5583381" cy="675409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err="1"/>
              <a:t>РбФ</a:t>
            </a:r>
            <a:r>
              <a:rPr lang="ru-RU" sz="2800" dirty="0"/>
              <a:t> ГАЯО</a:t>
            </a:r>
          </a:p>
          <a:p>
            <a:r>
              <a:rPr lang="ru-RU" sz="2800" dirty="0"/>
              <a:t> Р-6-1-267-л.123</a:t>
            </a:r>
          </a:p>
        </p:txBody>
      </p:sp>
    </p:spTree>
    <p:extLst>
      <p:ext uri="{BB962C8B-B14F-4D97-AF65-F5344CB8AC3E}">
        <p14:creationId xmlns:p14="http://schemas.microsoft.com/office/powerpoint/2010/main" val="482882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233" y="55416"/>
            <a:ext cx="4710544" cy="6608618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0" y="110835"/>
            <a:ext cx="5195888" cy="3907476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154953" y="4932218"/>
            <a:ext cx="3401063" cy="1092661"/>
          </a:xfrm>
        </p:spPr>
        <p:txBody>
          <a:bodyPr>
            <a:normAutofit/>
          </a:bodyPr>
          <a:lstStyle/>
          <a:p>
            <a:r>
              <a:rPr lang="ru-RU" sz="2800" dirty="0" err="1"/>
              <a:t>РбФ</a:t>
            </a:r>
            <a:r>
              <a:rPr lang="ru-RU" sz="2800" dirty="0"/>
              <a:t> ГАЯО</a:t>
            </a:r>
          </a:p>
          <a:p>
            <a:r>
              <a:rPr lang="ru-RU" sz="2800" dirty="0"/>
              <a:t> Р-68-1-63-л.3,4</a:t>
            </a:r>
          </a:p>
        </p:txBody>
      </p:sp>
    </p:spTree>
    <p:extLst>
      <p:ext uri="{BB962C8B-B14F-4D97-AF65-F5344CB8AC3E}">
        <p14:creationId xmlns:p14="http://schemas.microsoft.com/office/powerpoint/2010/main" val="3879532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7" y="117762"/>
            <a:ext cx="5389418" cy="674023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4953" y="4391891"/>
            <a:ext cx="3401063" cy="1632988"/>
          </a:xfrm>
        </p:spPr>
        <p:txBody>
          <a:bodyPr>
            <a:normAutofit/>
          </a:bodyPr>
          <a:lstStyle/>
          <a:p>
            <a:r>
              <a:rPr lang="ru-RU" sz="2800" dirty="0" err="1"/>
              <a:t>РбФ</a:t>
            </a:r>
            <a:r>
              <a:rPr lang="ru-RU" sz="2800" dirty="0"/>
              <a:t> ГАЯО </a:t>
            </a:r>
          </a:p>
          <a:p>
            <a:r>
              <a:rPr lang="ru-RU" sz="2800" dirty="0"/>
              <a:t>Р-68-1-99-л.24</a:t>
            </a:r>
          </a:p>
        </p:txBody>
      </p:sp>
    </p:spTree>
    <p:extLst>
      <p:ext uri="{BB962C8B-B14F-4D97-AF65-F5344CB8AC3E}">
        <p14:creationId xmlns:p14="http://schemas.microsoft.com/office/powerpoint/2010/main" val="1032464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73" y="570617"/>
            <a:ext cx="6816436" cy="51173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4953" y="4544291"/>
            <a:ext cx="3401063" cy="1480588"/>
          </a:xfrm>
        </p:spPr>
        <p:txBody>
          <a:bodyPr>
            <a:normAutofit/>
          </a:bodyPr>
          <a:lstStyle/>
          <a:p>
            <a:r>
              <a:rPr lang="ru-RU" sz="2800" dirty="0" err="1"/>
              <a:t>РбФ</a:t>
            </a:r>
            <a:r>
              <a:rPr lang="ru-RU" sz="2800" dirty="0"/>
              <a:t> ГАЯО </a:t>
            </a:r>
          </a:p>
          <a:p>
            <a:r>
              <a:rPr lang="ru-RU" sz="2800" dirty="0"/>
              <a:t>Р-484-2-92-л.2</a:t>
            </a:r>
          </a:p>
        </p:txBody>
      </p:sp>
    </p:spTree>
    <p:extLst>
      <p:ext uri="{BB962C8B-B14F-4D97-AF65-F5344CB8AC3E}">
        <p14:creationId xmlns:p14="http://schemas.microsoft.com/office/powerpoint/2010/main" val="2225534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91" y="112684"/>
            <a:ext cx="4599709" cy="589326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3491" y="5843588"/>
            <a:ext cx="4980709" cy="814387"/>
          </a:xfrm>
        </p:spPr>
        <p:txBody>
          <a:bodyPr>
            <a:noAutofit/>
          </a:bodyPr>
          <a:lstStyle/>
          <a:p>
            <a:r>
              <a:rPr lang="ru-RU" sz="2600" dirty="0" err="1"/>
              <a:t>РбФ</a:t>
            </a:r>
            <a:r>
              <a:rPr lang="ru-RU" sz="2600" dirty="0"/>
              <a:t> ГАЯО </a:t>
            </a:r>
          </a:p>
          <a:p>
            <a:r>
              <a:rPr lang="ru-RU" sz="2600" dirty="0"/>
              <a:t>Р-484-2-383-л.2,2об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8" y="223520"/>
            <a:ext cx="5478423" cy="653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67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731" y="161924"/>
            <a:ext cx="5102707" cy="66960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4953" y="4543425"/>
            <a:ext cx="3401063" cy="1481453"/>
          </a:xfrm>
        </p:spPr>
        <p:txBody>
          <a:bodyPr>
            <a:normAutofit/>
          </a:bodyPr>
          <a:lstStyle/>
          <a:p>
            <a:r>
              <a:rPr lang="ru-RU" sz="2800" dirty="0" err="1"/>
              <a:t>РбФ</a:t>
            </a:r>
            <a:r>
              <a:rPr lang="ru-RU" sz="2800" dirty="0"/>
              <a:t> ГАЯО </a:t>
            </a:r>
          </a:p>
          <a:p>
            <a:r>
              <a:rPr lang="ru-RU" sz="2800" dirty="0"/>
              <a:t>Р-518-1-88-л.9</a:t>
            </a:r>
          </a:p>
        </p:txBody>
      </p:sp>
    </p:spTree>
    <p:extLst>
      <p:ext uri="{BB962C8B-B14F-4D97-AF65-F5344CB8AC3E}">
        <p14:creationId xmlns:p14="http://schemas.microsoft.com/office/powerpoint/2010/main" val="868256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078"/>
            <a:ext cx="4752874" cy="685292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7175" y="5600700"/>
            <a:ext cx="5457825" cy="1100137"/>
          </a:xfrm>
        </p:spPr>
        <p:txBody>
          <a:bodyPr>
            <a:noAutofit/>
          </a:bodyPr>
          <a:lstStyle/>
          <a:p>
            <a:r>
              <a:rPr lang="ru-RU" sz="2800" dirty="0" err="1"/>
              <a:t>РбФ</a:t>
            </a:r>
            <a:r>
              <a:rPr lang="ru-RU" sz="2800" dirty="0"/>
              <a:t> ГАЯО</a:t>
            </a:r>
          </a:p>
          <a:p>
            <a:r>
              <a:rPr lang="ru-RU" sz="2800" dirty="0"/>
              <a:t> Р-1375-1-6-л.19,19об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26" y="0"/>
            <a:ext cx="431581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24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960" y="0"/>
            <a:ext cx="4556019" cy="662463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8651" y="6172200"/>
            <a:ext cx="4986338" cy="571500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 err="1"/>
              <a:t>РбФ</a:t>
            </a:r>
            <a:r>
              <a:rPr lang="ru-RU" sz="2800" dirty="0"/>
              <a:t> ГАЯО Р-1375-1-31-л.1,1об.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2" y="119062"/>
            <a:ext cx="4582221" cy="58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97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800" y="6234545"/>
            <a:ext cx="5721927" cy="484910"/>
          </a:xfrm>
        </p:spPr>
        <p:txBody>
          <a:bodyPr>
            <a:noAutofit/>
          </a:bodyPr>
          <a:lstStyle/>
          <a:p>
            <a:r>
              <a:rPr lang="ru-RU" sz="2800" dirty="0" err="1"/>
              <a:t>РбФ</a:t>
            </a:r>
            <a:r>
              <a:rPr lang="ru-RU" sz="2800" dirty="0"/>
              <a:t> ГАЯО Р-3-1-404-л.20,29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44" y="335903"/>
            <a:ext cx="5544456" cy="432318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2"/>
            <a:ext cx="6647544" cy="577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96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4953" y="5763822"/>
            <a:ext cx="5708072" cy="415635"/>
          </a:xfrm>
        </p:spPr>
        <p:txBody>
          <a:bodyPr>
            <a:noAutofit/>
          </a:bodyPr>
          <a:lstStyle/>
          <a:p>
            <a:r>
              <a:rPr lang="ru-RU" sz="2800" dirty="0" err="1"/>
              <a:t>РбФ</a:t>
            </a:r>
            <a:r>
              <a:rPr lang="ru-RU" sz="2800" dirty="0"/>
              <a:t> ГАЯО Р-3-1-404-л.16,18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82" y="514820"/>
            <a:ext cx="6434818" cy="455066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4" y="333828"/>
            <a:ext cx="6371771" cy="473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58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" y="385328"/>
            <a:ext cx="9698182" cy="47824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09" y="5417127"/>
            <a:ext cx="10072957" cy="12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08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86" y="110835"/>
            <a:ext cx="5289777" cy="662247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4291" y="5334000"/>
            <a:ext cx="3821725" cy="1122218"/>
          </a:xfrm>
        </p:spPr>
        <p:txBody>
          <a:bodyPr>
            <a:noAutofit/>
          </a:bodyPr>
          <a:lstStyle/>
          <a:p>
            <a:r>
              <a:rPr lang="ru-RU" sz="2800" dirty="0" err="1"/>
              <a:t>РбФ</a:t>
            </a:r>
            <a:r>
              <a:rPr lang="ru-RU" sz="2800" dirty="0"/>
              <a:t> ГАЯО</a:t>
            </a:r>
          </a:p>
          <a:p>
            <a:r>
              <a:rPr lang="ru-RU" sz="2800" dirty="0"/>
              <a:t>Р-2246-1-138-л.8</a:t>
            </a:r>
          </a:p>
        </p:txBody>
      </p:sp>
    </p:spTree>
    <p:extLst>
      <p:ext uri="{BB962C8B-B14F-4D97-AF65-F5344CB8AC3E}">
        <p14:creationId xmlns:p14="http://schemas.microsoft.com/office/powerpoint/2010/main" val="2866376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237" y="100445"/>
            <a:ext cx="5167744" cy="665710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0491" y="6284686"/>
            <a:ext cx="5069166" cy="472868"/>
          </a:xfrm>
        </p:spPr>
        <p:txBody>
          <a:bodyPr>
            <a:noAutofit/>
          </a:bodyPr>
          <a:lstStyle/>
          <a:p>
            <a:r>
              <a:rPr lang="ru-RU" sz="2800" dirty="0" err="1"/>
              <a:t>РбФ</a:t>
            </a:r>
            <a:r>
              <a:rPr lang="ru-RU" sz="2800" dirty="0"/>
              <a:t> ГАЯО Р-229-1-4-л.41,42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2" y="202045"/>
            <a:ext cx="5369985" cy="592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6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8655" y="6303817"/>
            <a:ext cx="4946072" cy="554183"/>
          </a:xfrm>
        </p:spPr>
        <p:txBody>
          <a:bodyPr>
            <a:normAutofit/>
          </a:bodyPr>
          <a:lstStyle/>
          <a:p>
            <a:r>
              <a:rPr lang="ru-RU" sz="2800" dirty="0" err="1"/>
              <a:t>РбФ</a:t>
            </a:r>
            <a:r>
              <a:rPr lang="ru-RU" sz="2800" dirty="0"/>
              <a:t> ГАЯО Р-1556-1-21-л.2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" y="64202"/>
            <a:ext cx="10183091" cy="6239615"/>
          </a:xfrm>
        </p:spPr>
      </p:pic>
    </p:spTree>
    <p:extLst>
      <p:ext uri="{BB962C8B-B14F-4D97-AF65-F5344CB8AC3E}">
        <p14:creationId xmlns:p14="http://schemas.microsoft.com/office/powerpoint/2010/main" val="4097397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71" y="272080"/>
            <a:ext cx="9091406" cy="524703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4953" y="5902037"/>
            <a:ext cx="4941047" cy="552334"/>
          </a:xfrm>
        </p:spPr>
        <p:txBody>
          <a:bodyPr>
            <a:noAutofit/>
          </a:bodyPr>
          <a:lstStyle/>
          <a:p>
            <a:r>
              <a:rPr lang="ru-RU" sz="2800" dirty="0" err="1"/>
              <a:t>РбФ</a:t>
            </a:r>
            <a:r>
              <a:rPr lang="ru-RU" sz="2800" dirty="0"/>
              <a:t> ГАЯО Р-1556-1-21-л.1</a:t>
            </a:r>
          </a:p>
        </p:txBody>
      </p:sp>
    </p:spTree>
    <p:extLst>
      <p:ext uri="{BB962C8B-B14F-4D97-AF65-F5344CB8AC3E}">
        <p14:creationId xmlns:p14="http://schemas.microsoft.com/office/powerpoint/2010/main" val="352666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91" y="571316"/>
            <a:ext cx="5620039" cy="423553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4953" y="4918364"/>
            <a:ext cx="4165192" cy="1106515"/>
          </a:xfrm>
        </p:spPr>
        <p:txBody>
          <a:bodyPr>
            <a:noAutofit/>
          </a:bodyPr>
          <a:lstStyle/>
          <a:p>
            <a:r>
              <a:rPr lang="ru-RU" sz="2800" dirty="0" err="1"/>
              <a:t>РбФ</a:t>
            </a:r>
            <a:r>
              <a:rPr lang="ru-RU" sz="2800" dirty="0"/>
              <a:t> ГАЯО</a:t>
            </a:r>
          </a:p>
          <a:p>
            <a:r>
              <a:rPr lang="ru-RU" sz="2800" dirty="0"/>
              <a:t> Р-1556-1-21-л.12,13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084" y="115351"/>
            <a:ext cx="6099916" cy="556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08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6" y="457199"/>
            <a:ext cx="8825657" cy="4320181"/>
          </a:xfrm>
        </p:spPr>
        <p:txBody>
          <a:bodyPr/>
          <a:lstStyle/>
          <a:p>
            <a:r>
              <a:rPr lang="ru-RU" sz="2800" b="1" dirty="0"/>
              <a:t>Эвакуированные ленинградцы испытывали огромную ностальгию по покинутому родному городу, мечтали вернуться туда, где потеряли всё — близких, работу, дом. Как бы не легко приходилось им в чужом месте, они находили большую поддержку не только со стороны руководства города Рыбинска но и простых рыбинских жителей</a:t>
            </a:r>
            <a:r>
              <a:rPr lang="ru-RU" b="1" dirty="0"/>
              <a:t>. </a:t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65613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9897197" cy="6086627"/>
          </a:xfrm>
        </p:spPr>
        <p:txBody>
          <a:bodyPr/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первых же дней Великой Отечественной войны в результате развернувшихся военных действий из прифронтовой полосы начало прибывать население. Через Ярославскую область потянулись эшелоны с эвакуированными. Большую часть составляли жители Ленинграда и Ленинградской области. Размещение эвакуированного населения осуществлялось и в городе Рыбинске и Рыбинском районе. Только на 1 августа 1941 года в город Рыбинск и Рыбинский район прибыло 1306 человек, в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т.ч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из Москвы 143 человека, из Ленинграда 853 человека, 310 человек из других мест прифронтовой полосы.</a:t>
            </a:r>
            <a:b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423599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2" y="452717"/>
            <a:ext cx="9855634" cy="5421610"/>
          </a:xfrm>
        </p:spPr>
        <p:txBody>
          <a:bodyPr/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Для организованного приема и дальнейшей эвакуации прибывающих граждан на основании решения исполкома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Яроблсовета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7 июля 1941 года в Рыбинске организуется эвакуационный пункт, объединяющий эвакуацию через железнодорожный и водный узлы.</a:t>
            </a:r>
            <a:b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состоянию на 19 мая 1942 года в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г.Рыбинск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прибыло 2120 эвакуированных граждан, из них детей – 827 человек, из Ленинграда 1057 человек, из Москвы – 153 человека, из прифронтовой полосы – 910 человек.</a:t>
            </a:r>
            <a:b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580909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9814071" cy="5837247"/>
          </a:xfrm>
        </p:spPr>
        <p:txBody>
          <a:bodyPr/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Представляем  копии документов по эвакуации жителей Ленинграда в г. Рыбинск и Рыбинский район Ярославской области, сведения об эвакуированных семьях и детях в </a:t>
            </a:r>
            <a:r>
              <a:rPr lang="ru-RU" sz="4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детские дома. </a:t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593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55" y="145143"/>
            <a:ext cx="4436691" cy="589642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70171" y="6183086"/>
            <a:ext cx="5921829" cy="537028"/>
          </a:xfrm>
        </p:spPr>
        <p:txBody>
          <a:bodyPr>
            <a:noAutofit/>
          </a:bodyPr>
          <a:lstStyle/>
          <a:p>
            <a:r>
              <a:rPr lang="ru-RU" sz="2800" dirty="0" err="1"/>
              <a:t>РбФ</a:t>
            </a:r>
            <a:r>
              <a:rPr lang="ru-RU" sz="2800" dirty="0"/>
              <a:t> ГАЯО Р-6-1-267-л.124,124об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9" y="145143"/>
            <a:ext cx="4858588" cy="641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42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4953" y="4339771"/>
            <a:ext cx="3401063" cy="1685108"/>
          </a:xfrm>
        </p:spPr>
        <p:txBody>
          <a:bodyPr>
            <a:normAutofit/>
          </a:bodyPr>
          <a:lstStyle/>
          <a:p>
            <a:r>
              <a:rPr lang="ru-RU" sz="2800" dirty="0" err="1"/>
              <a:t>РбФ</a:t>
            </a:r>
            <a:r>
              <a:rPr lang="ru-RU" sz="2800" dirty="0"/>
              <a:t> ГАЯО</a:t>
            </a:r>
          </a:p>
          <a:p>
            <a:r>
              <a:rPr lang="ru-RU" sz="2800" dirty="0"/>
              <a:t> Р-3-1-404-л.4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0"/>
            <a:ext cx="5181600" cy="6564086"/>
          </a:xfrm>
        </p:spPr>
      </p:pic>
    </p:spTree>
    <p:extLst>
      <p:ext uri="{BB962C8B-B14F-4D97-AF65-F5344CB8AC3E}">
        <p14:creationId xmlns:p14="http://schemas.microsoft.com/office/powerpoint/2010/main" val="1704819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12" y="194126"/>
            <a:ext cx="4239088" cy="588735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22512" y="6241142"/>
            <a:ext cx="6285602" cy="478971"/>
          </a:xfrm>
        </p:spPr>
        <p:txBody>
          <a:bodyPr>
            <a:noAutofit/>
          </a:bodyPr>
          <a:lstStyle/>
          <a:p>
            <a:r>
              <a:rPr lang="ru-RU" sz="2800" dirty="0" err="1"/>
              <a:t>РбФ</a:t>
            </a:r>
            <a:r>
              <a:rPr lang="ru-RU" sz="2800" dirty="0"/>
              <a:t> ГАЯО Р-3-1-404-л.11,11об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43" y="0"/>
            <a:ext cx="4563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27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2697657" cy="15748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1" b="4881"/>
          <a:stretch>
            <a:fillRect/>
          </a:stretch>
        </p:blipFill>
        <p:spPr>
          <a:xfrm>
            <a:off x="5988464" y="69272"/>
            <a:ext cx="5749636" cy="588158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70170" y="6052457"/>
            <a:ext cx="5921829" cy="609598"/>
          </a:xfrm>
        </p:spPr>
        <p:txBody>
          <a:bodyPr>
            <a:normAutofit/>
          </a:bodyPr>
          <a:lstStyle/>
          <a:p>
            <a:r>
              <a:rPr lang="ru-RU" sz="2800" dirty="0" err="1"/>
              <a:t>РбФ</a:t>
            </a:r>
            <a:r>
              <a:rPr lang="ru-RU" sz="2800" dirty="0"/>
              <a:t> ГАЯО Р-3-1-404-л.36,37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2" y="69272"/>
            <a:ext cx="5337189" cy="659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849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106</TotalTime>
  <Words>353</Words>
  <Application>Microsoft Office PowerPoint</Application>
  <PresentationFormat>Широкоэкранный</PresentationFormat>
  <Paragraphs>34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Century Gothic</vt:lpstr>
      <vt:lpstr>Times New Roman</vt:lpstr>
      <vt:lpstr>Wingdings 3</vt:lpstr>
      <vt:lpstr>Ион</vt:lpstr>
      <vt:lpstr>К 80-летию  освобождения Ленинграда от фашистской блокады</vt:lpstr>
      <vt:lpstr>Презентация PowerPoint</vt:lpstr>
      <vt:lpstr>С первых же дней Великой Отечественной войны в результате развернувшихся военных действий из прифронтовой полосы начало прибывать население. Через Ярославскую область потянулись эшелоны с эвакуированными. Большую часть составляли жители Ленинграда и Ленинградской области. Размещение эвакуированного населения осуществлялось и в городе Рыбинске и Рыбинском районе. Только на 1 августа 1941 года в город Рыбинск и Рыбинский район прибыло 1306 человек, в т.ч. из Москвы 143 человека, из Ленинграда 853 человека, 310 человек из других мест прифронтовой полосы. </vt:lpstr>
      <vt:lpstr>Для организованного приема и дальнейшей эвакуации прибывающих граждан на основании решения исполкома Яроблсовета 7 июля 1941 года в Рыбинске организуется эвакуационный пункт, объединяющий эвакуацию через железнодорожный и водный узлы.  По состоянию на 19 мая 1942 года в г.Рыбинск прибыло 2120 эвакуированных граждан, из них детей – 827 человек, из Ленинграда 1057 человек, из Москвы – 153 человека, из прифронтовой полосы – 910 человек. </vt:lpstr>
      <vt:lpstr>Представляем  копии документов по эвакуации жителей Ленинграда в г. Рыбинск и Рыбинский район Ярославской области, сведения об эвакуированных семьях и детях в детские дома.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Эвакуированные ленинградцы испытывали огромную ностальгию по покинутому родному городу, мечтали вернуться туда, где потеряли всё — близких, работу, дом. Как бы не легко приходилось им в чужом месте, они находили большую поддержку не только со стороны руководства города Рыбинска но и простых рыбинских жителей.  </vt:lpstr>
    </vt:vector>
  </TitlesOfParts>
  <Company>ГКУ ЯО ГАЯО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80-летию  освобождения Ленинграда от фашистской блокады</dc:title>
  <dc:creator>Брылева Светлана Александровна</dc:creator>
  <cp:lastModifiedBy>Сальникова Светлана Анатольевна</cp:lastModifiedBy>
  <cp:revision>15</cp:revision>
  <dcterms:created xsi:type="dcterms:W3CDTF">2024-02-16T06:51:41Z</dcterms:created>
  <dcterms:modified xsi:type="dcterms:W3CDTF">2024-02-16T12:44:01Z</dcterms:modified>
</cp:coreProperties>
</file>